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diagrams/data1.xml" ContentType="application/vnd.openxmlformats-officedocument.drawingml.diagramData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93" r:id="rId5"/>
    <p:sldId id="258" r:id="rId6"/>
    <p:sldId id="303" r:id="rId7"/>
    <p:sldId id="305" r:id="rId8"/>
    <p:sldId id="311" r:id="rId9"/>
    <p:sldId id="302" r:id="rId10"/>
    <p:sldId id="319" r:id="rId11"/>
    <p:sldId id="320" r:id="rId12"/>
    <p:sldId id="321" r:id="rId13"/>
    <p:sldId id="280" r:id="rId14"/>
    <p:sldId id="333" r:id="rId15"/>
    <p:sldId id="290" r:id="rId16"/>
    <p:sldId id="291" r:id="rId17"/>
    <p:sldId id="317" r:id="rId18"/>
    <p:sldId id="322" r:id="rId1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18E74-F993-499B-9CAD-FADD717C3A49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06CA2-2EAD-489A-9DF2-FBCAC19CC5D9}">
      <dgm:prSet/>
      <dgm:spPr/>
      <dgm:t>
        <a:bodyPr/>
        <a:lstStyle/>
        <a:p>
          <a:r>
            <a:rPr lang="en-US" dirty="0"/>
            <a:t>What is Psychology?</a:t>
          </a:r>
        </a:p>
      </dgm:t>
    </dgm:pt>
    <dgm:pt modelId="{B1430013-A830-4251-AE72-1C456E44CBE9}" type="parTrans" cxnId="{DA1F669B-8E37-4313-95F5-7D4D2A9C79FA}">
      <dgm:prSet/>
      <dgm:spPr/>
      <dgm:t>
        <a:bodyPr/>
        <a:lstStyle/>
        <a:p>
          <a:endParaRPr lang="en-US"/>
        </a:p>
      </dgm:t>
    </dgm:pt>
    <dgm:pt modelId="{045F4873-72A4-43C4-940D-5A109B04B168}" type="sibTrans" cxnId="{DA1F669B-8E37-4313-95F5-7D4D2A9C79F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7BBE3AD-0F4B-4D46-9C38-AA432E595F7F}">
      <dgm:prSet/>
      <dgm:spPr/>
      <dgm:t>
        <a:bodyPr/>
        <a:lstStyle/>
        <a:p>
          <a:r>
            <a:rPr lang="en-US" dirty="0"/>
            <a:t>Examine Psychological perspective,  theory and approach.</a:t>
          </a:r>
        </a:p>
      </dgm:t>
    </dgm:pt>
    <dgm:pt modelId="{700E617A-EDCE-44F5-B0A0-E9ADAA2F6A10}" type="parTrans" cxnId="{4D4A5381-8D2D-48CC-A282-915031680BB5}">
      <dgm:prSet/>
      <dgm:spPr/>
      <dgm:t>
        <a:bodyPr/>
        <a:lstStyle/>
        <a:p>
          <a:endParaRPr lang="en-US"/>
        </a:p>
      </dgm:t>
    </dgm:pt>
    <dgm:pt modelId="{8C72BC8D-D038-4E54-B24C-3B8F07322D24}" type="sibTrans" cxnId="{4D4A5381-8D2D-48CC-A282-915031680BB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E885BCA-80DA-413A-9D72-59301683C491}">
      <dgm:prSet/>
      <dgm:spPr/>
      <dgm:t>
        <a:bodyPr/>
        <a:lstStyle/>
        <a:p>
          <a:r>
            <a:rPr lang="en-GB" dirty="0"/>
            <a:t>Determine how psychological approaches can be applied to health and social care. </a:t>
          </a:r>
        </a:p>
      </dgm:t>
    </dgm:pt>
    <dgm:pt modelId="{6BAFF491-5961-4126-B56F-53078EF177AE}" type="parTrans" cxnId="{6BDE56B3-934E-4A61-B3BE-C909CE047763}">
      <dgm:prSet/>
      <dgm:spPr/>
      <dgm:t>
        <a:bodyPr/>
        <a:lstStyle/>
        <a:p>
          <a:endParaRPr lang="en-GB"/>
        </a:p>
      </dgm:t>
    </dgm:pt>
    <dgm:pt modelId="{47C4A04A-D68D-4685-A483-3BB18C0AF48E}" type="sibTrans" cxnId="{6BDE56B3-934E-4A61-B3BE-C909CE047763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6829ED0C-28A8-42DD-AA61-ABB650FDDD99}" type="pres">
      <dgm:prSet presAssocID="{B5D18E74-F993-499B-9CAD-FADD717C3A49}" presName="Name0" presStyleCnt="0">
        <dgm:presLayoutVars>
          <dgm:animLvl val="lvl"/>
          <dgm:resizeHandles val="exact"/>
        </dgm:presLayoutVars>
      </dgm:prSet>
      <dgm:spPr/>
    </dgm:pt>
    <dgm:pt modelId="{DB1B9B81-3FEC-4C94-A642-DB999CA8BFFA}" type="pres">
      <dgm:prSet presAssocID="{67306CA2-2EAD-489A-9DF2-FBCAC19CC5D9}" presName="compositeNode" presStyleCnt="0">
        <dgm:presLayoutVars>
          <dgm:bulletEnabled val="1"/>
        </dgm:presLayoutVars>
      </dgm:prSet>
      <dgm:spPr/>
    </dgm:pt>
    <dgm:pt modelId="{4286562D-5E3F-4C97-9AD3-7900CD522802}" type="pres">
      <dgm:prSet presAssocID="{67306CA2-2EAD-489A-9DF2-FBCAC19CC5D9}" presName="bgRect" presStyleLbl="bgAccFollowNode1" presStyleIdx="0" presStyleCnt="3"/>
      <dgm:spPr/>
    </dgm:pt>
    <dgm:pt modelId="{FA486EE3-922F-4DE3-BE04-ABC62A705561}" type="pres">
      <dgm:prSet presAssocID="{045F4873-72A4-43C4-940D-5A109B04B16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6458CCA-9589-4903-93BB-DE756BA71491}" type="pres">
      <dgm:prSet presAssocID="{67306CA2-2EAD-489A-9DF2-FBCAC19CC5D9}" presName="bottomLine" presStyleLbl="alignNode1" presStyleIdx="1" presStyleCnt="6">
        <dgm:presLayoutVars/>
      </dgm:prSet>
      <dgm:spPr/>
    </dgm:pt>
    <dgm:pt modelId="{DAA30173-9BD9-4D21-A43B-02FCDE1B6654}" type="pres">
      <dgm:prSet presAssocID="{67306CA2-2EAD-489A-9DF2-FBCAC19CC5D9}" presName="nodeText" presStyleLbl="bgAccFollowNode1" presStyleIdx="0" presStyleCnt="3">
        <dgm:presLayoutVars>
          <dgm:bulletEnabled val="1"/>
        </dgm:presLayoutVars>
      </dgm:prSet>
      <dgm:spPr/>
    </dgm:pt>
    <dgm:pt modelId="{037ECAB2-D8C9-4D6F-99CF-E46E4121A3B8}" type="pres">
      <dgm:prSet presAssocID="{045F4873-72A4-43C4-940D-5A109B04B168}" presName="sibTrans" presStyleCnt="0"/>
      <dgm:spPr/>
    </dgm:pt>
    <dgm:pt modelId="{15AE08B2-0EF6-4D4B-BECF-6B2AF298BCB2}" type="pres">
      <dgm:prSet presAssocID="{07BBE3AD-0F4B-4D46-9C38-AA432E595F7F}" presName="compositeNode" presStyleCnt="0">
        <dgm:presLayoutVars>
          <dgm:bulletEnabled val="1"/>
        </dgm:presLayoutVars>
      </dgm:prSet>
      <dgm:spPr/>
    </dgm:pt>
    <dgm:pt modelId="{B73BB8BC-071D-45B2-B600-0FA627D8975E}" type="pres">
      <dgm:prSet presAssocID="{07BBE3AD-0F4B-4D46-9C38-AA432E595F7F}" presName="bgRect" presStyleLbl="bgAccFollowNode1" presStyleIdx="1" presStyleCnt="3"/>
      <dgm:spPr/>
    </dgm:pt>
    <dgm:pt modelId="{E0BCA949-3A22-4052-8E2F-A7B5E5D04EF4}" type="pres">
      <dgm:prSet presAssocID="{8C72BC8D-D038-4E54-B24C-3B8F07322D2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4772582-AA3D-4606-A46E-845B955A7173}" type="pres">
      <dgm:prSet presAssocID="{07BBE3AD-0F4B-4D46-9C38-AA432E595F7F}" presName="bottomLine" presStyleLbl="alignNode1" presStyleIdx="3" presStyleCnt="6">
        <dgm:presLayoutVars/>
      </dgm:prSet>
      <dgm:spPr/>
    </dgm:pt>
    <dgm:pt modelId="{14F7ED1D-CB24-4921-A1C5-AAEF049E04E5}" type="pres">
      <dgm:prSet presAssocID="{07BBE3AD-0F4B-4D46-9C38-AA432E595F7F}" presName="nodeText" presStyleLbl="bgAccFollowNode1" presStyleIdx="1" presStyleCnt="3">
        <dgm:presLayoutVars>
          <dgm:bulletEnabled val="1"/>
        </dgm:presLayoutVars>
      </dgm:prSet>
      <dgm:spPr/>
    </dgm:pt>
    <dgm:pt modelId="{BC9F1015-A674-462A-B4D0-317894264603}" type="pres">
      <dgm:prSet presAssocID="{8C72BC8D-D038-4E54-B24C-3B8F07322D24}" presName="sibTrans" presStyleCnt="0"/>
      <dgm:spPr/>
    </dgm:pt>
    <dgm:pt modelId="{AB89C592-12F1-49F2-98C6-465EBD8E72A8}" type="pres">
      <dgm:prSet presAssocID="{8E885BCA-80DA-413A-9D72-59301683C491}" presName="compositeNode" presStyleCnt="0">
        <dgm:presLayoutVars>
          <dgm:bulletEnabled val="1"/>
        </dgm:presLayoutVars>
      </dgm:prSet>
      <dgm:spPr/>
    </dgm:pt>
    <dgm:pt modelId="{AA56D70E-929D-4BB7-B08A-7A49B26E36D3}" type="pres">
      <dgm:prSet presAssocID="{8E885BCA-80DA-413A-9D72-59301683C491}" presName="bgRect" presStyleLbl="bgAccFollowNode1" presStyleIdx="2" presStyleCnt="3"/>
      <dgm:spPr/>
    </dgm:pt>
    <dgm:pt modelId="{FA337780-6A79-407D-9B0E-E1A724B10A78}" type="pres">
      <dgm:prSet presAssocID="{47C4A04A-D68D-4685-A483-3BB18C0AF48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C50265F-4B68-41C4-B2CE-C41BA6BA532E}" type="pres">
      <dgm:prSet presAssocID="{8E885BCA-80DA-413A-9D72-59301683C491}" presName="bottomLine" presStyleLbl="alignNode1" presStyleIdx="5" presStyleCnt="6">
        <dgm:presLayoutVars/>
      </dgm:prSet>
      <dgm:spPr/>
    </dgm:pt>
    <dgm:pt modelId="{5A6682D9-6F72-4AFD-A348-0D60A6AAB2CD}" type="pres">
      <dgm:prSet presAssocID="{8E885BCA-80DA-413A-9D72-59301683C49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4E7BB30-1F96-4DA8-A215-69AA0C36795A}" type="presOf" srcId="{07BBE3AD-0F4B-4D46-9C38-AA432E595F7F}" destId="{14F7ED1D-CB24-4921-A1C5-AAEF049E04E5}" srcOrd="1" destOrd="0" presId="urn:microsoft.com/office/officeart/2016/7/layout/BasicLinearProcessNumbered"/>
    <dgm:cxn modelId="{74BE1871-0170-4173-88D7-1E51D71F1613}" type="presOf" srcId="{47C4A04A-D68D-4685-A483-3BB18C0AF48E}" destId="{FA337780-6A79-407D-9B0E-E1A724B10A78}" srcOrd="0" destOrd="0" presId="urn:microsoft.com/office/officeart/2016/7/layout/BasicLinearProcessNumbered"/>
    <dgm:cxn modelId="{66E2B754-3D38-4E3D-86AD-F272421D2F99}" type="presOf" srcId="{07BBE3AD-0F4B-4D46-9C38-AA432E595F7F}" destId="{B73BB8BC-071D-45B2-B600-0FA627D8975E}" srcOrd="0" destOrd="0" presId="urn:microsoft.com/office/officeart/2016/7/layout/BasicLinearProcessNumbered"/>
    <dgm:cxn modelId="{F818BB7D-65A6-4FFA-90AB-82F8B2C86B0F}" type="presOf" srcId="{8E885BCA-80DA-413A-9D72-59301683C491}" destId="{AA56D70E-929D-4BB7-B08A-7A49B26E36D3}" srcOrd="0" destOrd="0" presId="urn:microsoft.com/office/officeart/2016/7/layout/BasicLinearProcessNumbered"/>
    <dgm:cxn modelId="{4D4A5381-8D2D-48CC-A282-915031680BB5}" srcId="{B5D18E74-F993-499B-9CAD-FADD717C3A49}" destId="{07BBE3AD-0F4B-4D46-9C38-AA432E595F7F}" srcOrd="1" destOrd="0" parTransId="{700E617A-EDCE-44F5-B0A0-E9ADAA2F6A10}" sibTransId="{8C72BC8D-D038-4E54-B24C-3B8F07322D24}"/>
    <dgm:cxn modelId="{5E517D81-CEE2-4142-B536-F748B056C2B0}" type="presOf" srcId="{B5D18E74-F993-499B-9CAD-FADD717C3A49}" destId="{6829ED0C-28A8-42DD-AA61-ABB650FDDD99}" srcOrd="0" destOrd="0" presId="urn:microsoft.com/office/officeart/2016/7/layout/BasicLinearProcessNumbered"/>
    <dgm:cxn modelId="{DA1F669B-8E37-4313-95F5-7D4D2A9C79FA}" srcId="{B5D18E74-F993-499B-9CAD-FADD717C3A49}" destId="{67306CA2-2EAD-489A-9DF2-FBCAC19CC5D9}" srcOrd="0" destOrd="0" parTransId="{B1430013-A830-4251-AE72-1C456E44CBE9}" sibTransId="{045F4873-72A4-43C4-940D-5A109B04B168}"/>
    <dgm:cxn modelId="{CB22B0A3-3693-4C4B-A0A9-135AEA4D42D0}" type="presOf" srcId="{67306CA2-2EAD-489A-9DF2-FBCAC19CC5D9}" destId="{4286562D-5E3F-4C97-9AD3-7900CD522802}" srcOrd="0" destOrd="0" presId="urn:microsoft.com/office/officeart/2016/7/layout/BasicLinearProcessNumbered"/>
    <dgm:cxn modelId="{6BDE56B3-934E-4A61-B3BE-C909CE047763}" srcId="{B5D18E74-F993-499B-9CAD-FADD717C3A49}" destId="{8E885BCA-80DA-413A-9D72-59301683C491}" srcOrd="2" destOrd="0" parTransId="{6BAFF491-5961-4126-B56F-53078EF177AE}" sibTransId="{47C4A04A-D68D-4685-A483-3BB18C0AF48E}"/>
    <dgm:cxn modelId="{12D9C3C1-76FE-4B0E-8166-2E313FAB0D59}" type="presOf" srcId="{67306CA2-2EAD-489A-9DF2-FBCAC19CC5D9}" destId="{DAA30173-9BD9-4D21-A43B-02FCDE1B6654}" srcOrd="1" destOrd="0" presId="urn:microsoft.com/office/officeart/2016/7/layout/BasicLinearProcessNumbered"/>
    <dgm:cxn modelId="{CE917CD6-6C7D-4763-94AA-02D7E3AF0BE3}" type="presOf" srcId="{8E885BCA-80DA-413A-9D72-59301683C491}" destId="{5A6682D9-6F72-4AFD-A348-0D60A6AAB2CD}" srcOrd="1" destOrd="0" presId="urn:microsoft.com/office/officeart/2016/7/layout/BasicLinearProcessNumbered"/>
    <dgm:cxn modelId="{C98C91D6-B3F0-454D-804A-2299B3AE87C1}" type="presOf" srcId="{8C72BC8D-D038-4E54-B24C-3B8F07322D24}" destId="{E0BCA949-3A22-4052-8E2F-A7B5E5D04EF4}" srcOrd="0" destOrd="0" presId="urn:microsoft.com/office/officeart/2016/7/layout/BasicLinearProcessNumbered"/>
    <dgm:cxn modelId="{67CCC3F5-9FE4-4B5B-96BE-0BC2B1A58112}" type="presOf" srcId="{045F4873-72A4-43C4-940D-5A109B04B168}" destId="{FA486EE3-922F-4DE3-BE04-ABC62A705561}" srcOrd="0" destOrd="0" presId="urn:microsoft.com/office/officeart/2016/7/layout/BasicLinearProcessNumbered"/>
    <dgm:cxn modelId="{604EC31A-8289-4958-ACA4-9AC39402A806}" type="presParOf" srcId="{6829ED0C-28A8-42DD-AA61-ABB650FDDD99}" destId="{DB1B9B81-3FEC-4C94-A642-DB999CA8BFFA}" srcOrd="0" destOrd="0" presId="urn:microsoft.com/office/officeart/2016/7/layout/BasicLinearProcessNumbered"/>
    <dgm:cxn modelId="{B69A6548-8246-4164-B54B-FA4F3FCF5F4D}" type="presParOf" srcId="{DB1B9B81-3FEC-4C94-A642-DB999CA8BFFA}" destId="{4286562D-5E3F-4C97-9AD3-7900CD522802}" srcOrd="0" destOrd="0" presId="urn:microsoft.com/office/officeart/2016/7/layout/BasicLinearProcessNumbered"/>
    <dgm:cxn modelId="{D2CBDC73-5ABC-4BA2-BB1B-B6D96A961743}" type="presParOf" srcId="{DB1B9B81-3FEC-4C94-A642-DB999CA8BFFA}" destId="{FA486EE3-922F-4DE3-BE04-ABC62A705561}" srcOrd="1" destOrd="0" presId="urn:microsoft.com/office/officeart/2016/7/layout/BasicLinearProcessNumbered"/>
    <dgm:cxn modelId="{D6C58607-15F4-4874-A905-268F194B9F44}" type="presParOf" srcId="{DB1B9B81-3FEC-4C94-A642-DB999CA8BFFA}" destId="{26458CCA-9589-4903-93BB-DE756BA71491}" srcOrd="2" destOrd="0" presId="urn:microsoft.com/office/officeart/2016/7/layout/BasicLinearProcessNumbered"/>
    <dgm:cxn modelId="{685ABF1A-836C-4D30-AB89-7CFD5D5230B4}" type="presParOf" srcId="{DB1B9B81-3FEC-4C94-A642-DB999CA8BFFA}" destId="{DAA30173-9BD9-4D21-A43B-02FCDE1B6654}" srcOrd="3" destOrd="0" presId="urn:microsoft.com/office/officeart/2016/7/layout/BasicLinearProcessNumbered"/>
    <dgm:cxn modelId="{4C018EDF-8B12-42B9-9C4F-52B44B38C41E}" type="presParOf" srcId="{6829ED0C-28A8-42DD-AA61-ABB650FDDD99}" destId="{037ECAB2-D8C9-4D6F-99CF-E46E4121A3B8}" srcOrd="1" destOrd="0" presId="urn:microsoft.com/office/officeart/2016/7/layout/BasicLinearProcessNumbered"/>
    <dgm:cxn modelId="{EF86A1AD-B42A-4099-B460-6189F8889EA7}" type="presParOf" srcId="{6829ED0C-28A8-42DD-AA61-ABB650FDDD99}" destId="{15AE08B2-0EF6-4D4B-BECF-6B2AF298BCB2}" srcOrd="2" destOrd="0" presId="urn:microsoft.com/office/officeart/2016/7/layout/BasicLinearProcessNumbered"/>
    <dgm:cxn modelId="{4F74C008-26BB-4EA9-9F23-F074EFC22F5C}" type="presParOf" srcId="{15AE08B2-0EF6-4D4B-BECF-6B2AF298BCB2}" destId="{B73BB8BC-071D-45B2-B600-0FA627D8975E}" srcOrd="0" destOrd="0" presId="urn:microsoft.com/office/officeart/2016/7/layout/BasicLinearProcessNumbered"/>
    <dgm:cxn modelId="{3B811FAD-26C5-48CA-96D3-686B5142157C}" type="presParOf" srcId="{15AE08B2-0EF6-4D4B-BECF-6B2AF298BCB2}" destId="{E0BCA949-3A22-4052-8E2F-A7B5E5D04EF4}" srcOrd="1" destOrd="0" presId="urn:microsoft.com/office/officeart/2016/7/layout/BasicLinearProcessNumbered"/>
    <dgm:cxn modelId="{10291FC1-0093-4C61-81E1-D9A67F9A2B4A}" type="presParOf" srcId="{15AE08B2-0EF6-4D4B-BECF-6B2AF298BCB2}" destId="{94772582-AA3D-4606-A46E-845B955A7173}" srcOrd="2" destOrd="0" presId="urn:microsoft.com/office/officeart/2016/7/layout/BasicLinearProcessNumbered"/>
    <dgm:cxn modelId="{B13FB1BB-9FEF-4DC3-8830-E63CD254CD6D}" type="presParOf" srcId="{15AE08B2-0EF6-4D4B-BECF-6B2AF298BCB2}" destId="{14F7ED1D-CB24-4921-A1C5-AAEF049E04E5}" srcOrd="3" destOrd="0" presId="urn:microsoft.com/office/officeart/2016/7/layout/BasicLinearProcessNumbered"/>
    <dgm:cxn modelId="{E17D5BE8-E447-4F38-977F-423CF05BDACD}" type="presParOf" srcId="{6829ED0C-28A8-42DD-AA61-ABB650FDDD99}" destId="{BC9F1015-A674-462A-B4D0-317894264603}" srcOrd="3" destOrd="0" presId="urn:microsoft.com/office/officeart/2016/7/layout/BasicLinearProcessNumbered"/>
    <dgm:cxn modelId="{F0F9120A-A4EF-4110-B008-AAFC906408F1}" type="presParOf" srcId="{6829ED0C-28A8-42DD-AA61-ABB650FDDD99}" destId="{AB89C592-12F1-49F2-98C6-465EBD8E72A8}" srcOrd="4" destOrd="0" presId="urn:microsoft.com/office/officeart/2016/7/layout/BasicLinearProcessNumbered"/>
    <dgm:cxn modelId="{EEECC0B3-86CC-42A4-A1AD-46B1F2BB77C5}" type="presParOf" srcId="{AB89C592-12F1-49F2-98C6-465EBD8E72A8}" destId="{AA56D70E-929D-4BB7-B08A-7A49B26E36D3}" srcOrd="0" destOrd="0" presId="urn:microsoft.com/office/officeart/2016/7/layout/BasicLinearProcessNumbered"/>
    <dgm:cxn modelId="{0B59B637-7E79-4C04-A6D2-1568EEEC175C}" type="presParOf" srcId="{AB89C592-12F1-49F2-98C6-465EBD8E72A8}" destId="{FA337780-6A79-407D-9B0E-E1A724B10A78}" srcOrd="1" destOrd="0" presId="urn:microsoft.com/office/officeart/2016/7/layout/BasicLinearProcessNumbered"/>
    <dgm:cxn modelId="{85B61767-D4EE-461A-94D8-6AE55CB08F78}" type="presParOf" srcId="{AB89C592-12F1-49F2-98C6-465EBD8E72A8}" destId="{BC50265F-4B68-41C4-B2CE-C41BA6BA532E}" srcOrd="2" destOrd="0" presId="urn:microsoft.com/office/officeart/2016/7/layout/BasicLinearProcessNumbered"/>
    <dgm:cxn modelId="{20BC10B6-237B-4AE8-A26F-230363E26BB5}" type="presParOf" srcId="{AB89C592-12F1-49F2-98C6-465EBD8E72A8}" destId="{5A6682D9-6F72-4AFD-A348-0D60A6AAB2C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D18E74-F993-499B-9CAD-FADD717C3A49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06CA2-2EAD-489A-9DF2-FBCAC19CC5D9}">
      <dgm:prSet/>
      <dgm:spPr/>
      <dgm:t>
        <a:bodyPr/>
        <a:lstStyle/>
        <a:p>
          <a:r>
            <a:rPr lang="en-US" dirty="0"/>
            <a:t>What is Psychology?</a:t>
          </a:r>
        </a:p>
      </dgm:t>
    </dgm:pt>
    <dgm:pt modelId="{B1430013-A830-4251-AE72-1C456E44CBE9}" type="parTrans" cxnId="{DA1F669B-8E37-4313-95F5-7D4D2A9C79FA}">
      <dgm:prSet/>
      <dgm:spPr/>
      <dgm:t>
        <a:bodyPr/>
        <a:lstStyle/>
        <a:p>
          <a:endParaRPr lang="en-US"/>
        </a:p>
      </dgm:t>
    </dgm:pt>
    <dgm:pt modelId="{045F4873-72A4-43C4-940D-5A109B04B168}" type="sibTrans" cxnId="{DA1F669B-8E37-4313-95F5-7D4D2A9C79F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7BBE3AD-0F4B-4D46-9C38-AA432E595F7F}">
      <dgm:prSet/>
      <dgm:spPr/>
      <dgm:t>
        <a:bodyPr/>
        <a:lstStyle/>
        <a:p>
          <a:r>
            <a:rPr lang="en-US" dirty="0"/>
            <a:t>Examine Psychological perspective,  theory and approach.</a:t>
          </a:r>
        </a:p>
      </dgm:t>
    </dgm:pt>
    <dgm:pt modelId="{700E617A-EDCE-44F5-B0A0-E9ADAA2F6A10}" type="parTrans" cxnId="{4D4A5381-8D2D-48CC-A282-915031680BB5}">
      <dgm:prSet/>
      <dgm:spPr/>
      <dgm:t>
        <a:bodyPr/>
        <a:lstStyle/>
        <a:p>
          <a:endParaRPr lang="en-US"/>
        </a:p>
      </dgm:t>
    </dgm:pt>
    <dgm:pt modelId="{8C72BC8D-D038-4E54-B24C-3B8F07322D24}" type="sibTrans" cxnId="{4D4A5381-8D2D-48CC-A282-915031680BB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E885BCA-80DA-413A-9D72-59301683C491}">
      <dgm:prSet/>
      <dgm:spPr/>
      <dgm:t>
        <a:bodyPr/>
        <a:lstStyle/>
        <a:p>
          <a:r>
            <a:rPr lang="en-GB" dirty="0"/>
            <a:t>Determine how psychological approaches can be applied to health and social care. </a:t>
          </a:r>
        </a:p>
      </dgm:t>
    </dgm:pt>
    <dgm:pt modelId="{6BAFF491-5961-4126-B56F-53078EF177AE}" type="parTrans" cxnId="{6BDE56B3-934E-4A61-B3BE-C909CE047763}">
      <dgm:prSet/>
      <dgm:spPr/>
      <dgm:t>
        <a:bodyPr/>
        <a:lstStyle/>
        <a:p>
          <a:endParaRPr lang="en-GB"/>
        </a:p>
      </dgm:t>
    </dgm:pt>
    <dgm:pt modelId="{47C4A04A-D68D-4685-A483-3BB18C0AF48E}" type="sibTrans" cxnId="{6BDE56B3-934E-4A61-B3BE-C909CE047763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6829ED0C-28A8-42DD-AA61-ABB650FDDD99}" type="pres">
      <dgm:prSet presAssocID="{B5D18E74-F993-499B-9CAD-FADD717C3A49}" presName="Name0" presStyleCnt="0">
        <dgm:presLayoutVars>
          <dgm:animLvl val="lvl"/>
          <dgm:resizeHandles val="exact"/>
        </dgm:presLayoutVars>
      </dgm:prSet>
      <dgm:spPr/>
    </dgm:pt>
    <dgm:pt modelId="{DB1B9B81-3FEC-4C94-A642-DB999CA8BFFA}" type="pres">
      <dgm:prSet presAssocID="{67306CA2-2EAD-489A-9DF2-FBCAC19CC5D9}" presName="compositeNode" presStyleCnt="0">
        <dgm:presLayoutVars>
          <dgm:bulletEnabled val="1"/>
        </dgm:presLayoutVars>
      </dgm:prSet>
      <dgm:spPr/>
    </dgm:pt>
    <dgm:pt modelId="{4286562D-5E3F-4C97-9AD3-7900CD522802}" type="pres">
      <dgm:prSet presAssocID="{67306CA2-2EAD-489A-9DF2-FBCAC19CC5D9}" presName="bgRect" presStyleLbl="bgAccFollowNode1" presStyleIdx="0" presStyleCnt="3"/>
      <dgm:spPr/>
    </dgm:pt>
    <dgm:pt modelId="{FA486EE3-922F-4DE3-BE04-ABC62A705561}" type="pres">
      <dgm:prSet presAssocID="{045F4873-72A4-43C4-940D-5A109B04B16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6458CCA-9589-4903-93BB-DE756BA71491}" type="pres">
      <dgm:prSet presAssocID="{67306CA2-2EAD-489A-9DF2-FBCAC19CC5D9}" presName="bottomLine" presStyleLbl="alignNode1" presStyleIdx="1" presStyleCnt="6">
        <dgm:presLayoutVars/>
      </dgm:prSet>
      <dgm:spPr/>
    </dgm:pt>
    <dgm:pt modelId="{DAA30173-9BD9-4D21-A43B-02FCDE1B6654}" type="pres">
      <dgm:prSet presAssocID="{67306CA2-2EAD-489A-9DF2-FBCAC19CC5D9}" presName="nodeText" presStyleLbl="bgAccFollowNode1" presStyleIdx="0" presStyleCnt="3">
        <dgm:presLayoutVars>
          <dgm:bulletEnabled val="1"/>
        </dgm:presLayoutVars>
      </dgm:prSet>
      <dgm:spPr/>
    </dgm:pt>
    <dgm:pt modelId="{037ECAB2-D8C9-4D6F-99CF-E46E4121A3B8}" type="pres">
      <dgm:prSet presAssocID="{045F4873-72A4-43C4-940D-5A109B04B168}" presName="sibTrans" presStyleCnt="0"/>
      <dgm:spPr/>
    </dgm:pt>
    <dgm:pt modelId="{15AE08B2-0EF6-4D4B-BECF-6B2AF298BCB2}" type="pres">
      <dgm:prSet presAssocID="{07BBE3AD-0F4B-4D46-9C38-AA432E595F7F}" presName="compositeNode" presStyleCnt="0">
        <dgm:presLayoutVars>
          <dgm:bulletEnabled val="1"/>
        </dgm:presLayoutVars>
      </dgm:prSet>
      <dgm:spPr/>
    </dgm:pt>
    <dgm:pt modelId="{B73BB8BC-071D-45B2-B600-0FA627D8975E}" type="pres">
      <dgm:prSet presAssocID="{07BBE3AD-0F4B-4D46-9C38-AA432E595F7F}" presName="bgRect" presStyleLbl="bgAccFollowNode1" presStyleIdx="1" presStyleCnt="3"/>
      <dgm:spPr/>
    </dgm:pt>
    <dgm:pt modelId="{E0BCA949-3A22-4052-8E2F-A7B5E5D04EF4}" type="pres">
      <dgm:prSet presAssocID="{8C72BC8D-D038-4E54-B24C-3B8F07322D2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4772582-AA3D-4606-A46E-845B955A7173}" type="pres">
      <dgm:prSet presAssocID="{07BBE3AD-0F4B-4D46-9C38-AA432E595F7F}" presName="bottomLine" presStyleLbl="alignNode1" presStyleIdx="3" presStyleCnt="6">
        <dgm:presLayoutVars/>
      </dgm:prSet>
      <dgm:spPr/>
    </dgm:pt>
    <dgm:pt modelId="{14F7ED1D-CB24-4921-A1C5-AAEF049E04E5}" type="pres">
      <dgm:prSet presAssocID="{07BBE3AD-0F4B-4D46-9C38-AA432E595F7F}" presName="nodeText" presStyleLbl="bgAccFollowNode1" presStyleIdx="1" presStyleCnt="3">
        <dgm:presLayoutVars>
          <dgm:bulletEnabled val="1"/>
        </dgm:presLayoutVars>
      </dgm:prSet>
      <dgm:spPr/>
    </dgm:pt>
    <dgm:pt modelId="{BC9F1015-A674-462A-B4D0-317894264603}" type="pres">
      <dgm:prSet presAssocID="{8C72BC8D-D038-4E54-B24C-3B8F07322D24}" presName="sibTrans" presStyleCnt="0"/>
      <dgm:spPr/>
    </dgm:pt>
    <dgm:pt modelId="{AB89C592-12F1-49F2-98C6-465EBD8E72A8}" type="pres">
      <dgm:prSet presAssocID="{8E885BCA-80DA-413A-9D72-59301683C491}" presName="compositeNode" presStyleCnt="0">
        <dgm:presLayoutVars>
          <dgm:bulletEnabled val="1"/>
        </dgm:presLayoutVars>
      </dgm:prSet>
      <dgm:spPr/>
    </dgm:pt>
    <dgm:pt modelId="{AA56D70E-929D-4BB7-B08A-7A49B26E36D3}" type="pres">
      <dgm:prSet presAssocID="{8E885BCA-80DA-413A-9D72-59301683C491}" presName="bgRect" presStyleLbl="bgAccFollowNode1" presStyleIdx="2" presStyleCnt="3"/>
      <dgm:spPr/>
    </dgm:pt>
    <dgm:pt modelId="{FA337780-6A79-407D-9B0E-E1A724B10A78}" type="pres">
      <dgm:prSet presAssocID="{47C4A04A-D68D-4685-A483-3BB18C0AF48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C50265F-4B68-41C4-B2CE-C41BA6BA532E}" type="pres">
      <dgm:prSet presAssocID="{8E885BCA-80DA-413A-9D72-59301683C491}" presName="bottomLine" presStyleLbl="alignNode1" presStyleIdx="5" presStyleCnt="6">
        <dgm:presLayoutVars/>
      </dgm:prSet>
      <dgm:spPr/>
    </dgm:pt>
    <dgm:pt modelId="{5A6682D9-6F72-4AFD-A348-0D60A6AAB2CD}" type="pres">
      <dgm:prSet presAssocID="{8E885BCA-80DA-413A-9D72-59301683C49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4E7BB30-1F96-4DA8-A215-69AA0C36795A}" type="presOf" srcId="{07BBE3AD-0F4B-4D46-9C38-AA432E595F7F}" destId="{14F7ED1D-CB24-4921-A1C5-AAEF049E04E5}" srcOrd="1" destOrd="0" presId="urn:microsoft.com/office/officeart/2016/7/layout/BasicLinearProcessNumbered"/>
    <dgm:cxn modelId="{74BE1871-0170-4173-88D7-1E51D71F1613}" type="presOf" srcId="{47C4A04A-D68D-4685-A483-3BB18C0AF48E}" destId="{FA337780-6A79-407D-9B0E-E1A724B10A78}" srcOrd="0" destOrd="0" presId="urn:microsoft.com/office/officeart/2016/7/layout/BasicLinearProcessNumbered"/>
    <dgm:cxn modelId="{66E2B754-3D38-4E3D-86AD-F272421D2F99}" type="presOf" srcId="{07BBE3AD-0F4B-4D46-9C38-AA432E595F7F}" destId="{B73BB8BC-071D-45B2-B600-0FA627D8975E}" srcOrd="0" destOrd="0" presId="urn:microsoft.com/office/officeart/2016/7/layout/BasicLinearProcessNumbered"/>
    <dgm:cxn modelId="{F818BB7D-65A6-4FFA-90AB-82F8B2C86B0F}" type="presOf" srcId="{8E885BCA-80DA-413A-9D72-59301683C491}" destId="{AA56D70E-929D-4BB7-B08A-7A49B26E36D3}" srcOrd="0" destOrd="0" presId="urn:microsoft.com/office/officeart/2016/7/layout/BasicLinearProcessNumbered"/>
    <dgm:cxn modelId="{4D4A5381-8D2D-48CC-A282-915031680BB5}" srcId="{B5D18E74-F993-499B-9CAD-FADD717C3A49}" destId="{07BBE3AD-0F4B-4D46-9C38-AA432E595F7F}" srcOrd="1" destOrd="0" parTransId="{700E617A-EDCE-44F5-B0A0-E9ADAA2F6A10}" sibTransId="{8C72BC8D-D038-4E54-B24C-3B8F07322D24}"/>
    <dgm:cxn modelId="{5E517D81-CEE2-4142-B536-F748B056C2B0}" type="presOf" srcId="{B5D18E74-F993-499B-9CAD-FADD717C3A49}" destId="{6829ED0C-28A8-42DD-AA61-ABB650FDDD99}" srcOrd="0" destOrd="0" presId="urn:microsoft.com/office/officeart/2016/7/layout/BasicLinearProcessNumbered"/>
    <dgm:cxn modelId="{DA1F669B-8E37-4313-95F5-7D4D2A9C79FA}" srcId="{B5D18E74-F993-499B-9CAD-FADD717C3A49}" destId="{67306CA2-2EAD-489A-9DF2-FBCAC19CC5D9}" srcOrd="0" destOrd="0" parTransId="{B1430013-A830-4251-AE72-1C456E44CBE9}" sibTransId="{045F4873-72A4-43C4-940D-5A109B04B168}"/>
    <dgm:cxn modelId="{CB22B0A3-3693-4C4B-A0A9-135AEA4D42D0}" type="presOf" srcId="{67306CA2-2EAD-489A-9DF2-FBCAC19CC5D9}" destId="{4286562D-5E3F-4C97-9AD3-7900CD522802}" srcOrd="0" destOrd="0" presId="urn:microsoft.com/office/officeart/2016/7/layout/BasicLinearProcessNumbered"/>
    <dgm:cxn modelId="{6BDE56B3-934E-4A61-B3BE-C909CE047763}" srcId="{B5D18E74-F993-499B-9CAD-FADD717C3A49}" destId="{8E885BCA-80DA-413A-9D72-59301683C491}" srcOrd="2" destOrd="0" parTransId="{6BAFF491-5961-4126-B56F-53078EF177AE}" sibTransId="{47C4A04A-D68D-4685-A483-3BB18C0AF48E}"/>
    <dgm:cxn modelId="{12D9C3C1-76FE-4B0E-8166-2E313FAB0D59}" type="presOf" srcId="{67306CA2-2EAD-489A-9DF2-FBCAC19CC5D9}" destId="{DAA30173-9BD9-4D21-A43B-02FCDE1B6654}" srcOrd="1" destOrd="0" presId="urn:microsoft.com/office/officeart/2016/7/layout/BasicLinearProcessNumbered"/>
    <dgm:cxn modelId="{CE917CD6-6C7D-4763-94AA-02D7E3AF0BE3}" type="presOf" srcId="{8E885BCA-80DA-413A-9D72-59301683C491}" destId="{5A6682D9-6F72-4AFD-A348-0D60A6AAB2CD}" srcOrd="1" destOrd="0" presId="urn:microsoft.com/office/officeart/2016/7/layout/BasicLinearProcessNumbered"/>
    <dgm:cxn modelId="{C98C91D6-B3F0-454D-804A-2299B3AE87C1}" type="presOf" srcId="{8C72BC8D-D038-4E54-B24C-3B8F07322D24}" destId="{E0BCA949-3A22-4052-8E2F-A7B5E5D04EF4}" srcOrd="0" destOrd="0" presId="urn:microsoft.com/office/officeart/2016/7/layout/BasicLinearProcessNumbered"/>
    <dgm:cxn modelId="{67CCC3F5-9FE4-4B5B-96BE-0BC2B1A58112}" type="presOf" srcId="{045F4873-72A4-43C4-940D-5A109B04B168}" destId="{FA486EE3-922F-4DE3-BE04-ABC62A705561}" srcOrd="0" destOrd="0" presId="urn:microsoft.com/office/officeart/2016/7/layout/BasicLinearProcessNumbered"/>
    <dgm:cxn modelId="{604EC31A-8289-4958-ACA4-9AC39402A806}" type="presParOf" srcId="{6829ED0C-28A8-42DD-AA61-ABB650FDDD99}" destId="{DB1B9B81-3FEC-4C94-A642-DB999CA8BFFA}" srcOrd="0" destOrd="0" presId="urn:microsoft.com/office/officeart/2016/7/layout/BasicLinearProcessNumbered"/>
    <dgm:cxn modelId="{B69A6548-8246-4164-B54B-FA4F3FCF5F4D}" type="presParOf" srcId="{DB1B9B81-3FEC-4C94-A642-DB999CA8BFFA}" destId="{4286562D-5E3F-4C97-9AD3-7900CD522802}" srcOrd="0" destOrd="0" presId="urn:microsoft.com/office/officeart/2016/7/layout/BasicLinearProcessNumbered"/>
    <dgm:cxn modelId="{D2CBDC73-5ABC-4BA2-BB1B-B6D96A961743}" type="presParOf" srcId="{DB1B9B81-3FEC-4C94-A642-DB999CA8BFFA}" destId="{FA486EE3-922F-4DE3-BE04-ABC62A705561}" srcOrd="1" destOrd="0" presId="urn:microsoft.com/office/officeart/2016/7/layout/BasicLinearProcessNumbered"/>
    <dgm:cxn modelId="{D6C58607-15F4-4874-A905-268F194B9F44}" type="presParOf" srcId="{DB1B9B81-3FEC-4C94-A642-DB999CA8BFFA}" destId="{26458CCA-9589-4903-93BB-DE756BA71491}" srcOrd="2" destOrd="0" presId="urn:microsoft.com/office/officeart/2016/7/layout/BasicLinearProcessNumbered"/>
    <dgm:cxn modelId="{685ABF1A-836C-4D30-AB89-7CFD5D5230B4}" type="presParOf" srcId="{DB1B9B81-3FEC-4C94-A642-DB999CA8BFFA}" destId="{DAA30173-9BD9-4D21-A43B-02FCDE1B6654}" srcOrd="3" destOrd="0" presId="urn:microsoft.com/office/officeart/2016/7/layout/BasicLinearProcessNumbered"/>
    <dgm:cxn modelId="{4C018EDF-8B12-42B9-9C4F-52B44B38C41E}" type="presParOf" srcId="{6829ED0C-28A8-42DD-AA61-ABB650FDDD99}" destId="{037ECAB2-D8C9-4D6F-99CF-E46E4121A3B8}" srcOrd="1" destOrd="0" presId="urn:microsoft.com/office/officeart/2016/7/layout/BasicLinearProcessNumbered"/>
    <dgm:cxn modelId="{EF86A1AD-B42A-4099-B460-6189F8889EA7}" type="presParOf" srcId="{6829ED0C-28A8-42DD-AA61-ABB650FDDD99}" destId="{15AE08B2-0EF6-4D4B-BECF-6B2AF298BCB2}" srcOrd="2" destOrd="0" presId="urn:microsoft.com/office/officeart/2016/7/layout/BasicLinearProcessNumbered"/>
    <dgm:cxn modelId="{4F74C008-26BB-4EA9-9F23-F074EFC22F5C}" type="presParOf" srcId="{15AE08B2-0EF6-4D4B-BECF-6B2AF298BCB2}" destId="{B73BB8BC-071D-45B2-B600-0FA627D8975E}" srcOrd="0" destOrd="0" presId="urn:microsoft.com/office/officeart/2016/7/layout/BasicLinearProcessNumbered"/>
    <dgm:cxn modelId="{3B811FAD-26C5-48CA-96D3-686B5142157C}" type="presParOf" srcId="{15AE08B2-0EF6-4D4B-BECF-6B2AF298BCB2}" destId="{E0BCA949-3A22-4052-8E2F-A7B5E5D04EF4}" srcOrd="1" destOrd="0" presId="urn:microsoft.com/office/officeart/2016/7/layout/BasicLinearProcessNumbered"/>
    <dgm:cxn modelId="{10291FC1-0093-4C61-81E1-D9A67F9A2B4A}" type="presParOf" srcId="{15AE08B2-0EF6-4D4B-BECF-6B2AF298BCB2}" destId="{94772582-AA3D-4606-A46E-845B955A7173}" srcOrd="2" destOrd="0" presId="urn:microsoft.com/office/officeart/2016/7/layout/BasicLinearProcessNumbered"/>
    <dgm:cxn modelId="{B13FB1BB-9FEF-4DC3-8830-E63CD254CD6D}" type="presParOf" srcId="{15AE08B2-0EF6-4D4B-BECF-6B2AF298BCB2}" destId="{14F7ED1D-CB24-4921-A1C5-AAEF049E04E5}" srcOrd="3" destOrd="0" presId="urn:microsoft.com/office/officeart/2016/7/layout/BasicLinearProcessNumbered"/>
    <dgm:cxn modelId="{E17D5BE8-E447-4F38-977F-423CF05BDACD}" type="presParOf" srcId="{6829ED0C-28A8-42DD-AA61-ABB650FDDD99}" destId="{BC9F1015-A674-462A-B4D0-317894264603}" srcOrd="3" destOrd="0" presId="urn:microsoft.com/office/officeart/2016/7/layout/BasicLinearProcessNumbered"/>
    <dgm:cxn modelId="{F0F9120A-A4EF-4110-B008-AAFC906408F1}" type="presParOf" srcId="{6829ED0C-28A8-42DD-AA61-ABB650FDDD99}" destId="{AB89C592-12F1-49F2-98C6-465EBD8E72A8}" srcOrd="4" destOrd="0" presId="urn:microsoft.com/office/officeart/2016/7/layout/BasicLinearProcessNumbered"/>
    <dgm:cxn modelId="{EEECC0B3-86CC-42A4-A1AD-46B1F2BB77C5}" type="presParOf" srcId="{AB89C592-12F1-49F2-98C6-465EBD8E72A8}" destId="{AA56D70E-929D-4BB7-B08A-7A49B26E36D3}" srcOrd="0" destOrd="0" presId="urn:microsoft.com/office/officeart/2016/7/layout/BasicLinearProcessNumbered"/>
    <dgm:cxn modelId="{0B59B637-7E79-4C04-A6D2-1568EEEC175C}" type="presParOf" srcId="{AB89C592-12F1-49F2-98C6-465EBD8E72A8}" destId="{FA337780-6A79-407D-9B0E-E1A724B10A78}" srcOrd="1" destOrd="0" presId="urn:microsoft.com/office/officeart/2016/7/layout/BasicLinearProcessNumbered"/>
    <dgm:cxn modelId="{85B61767-D4EE-461A-94D8-6AE55CB08F78}" type="presParOf" srcId="{AB89C592-12F1-49F2-98C6-465EBD8E72A8}" destId="{BC50265F-4B68-41C4-B2CE-C41BA6BA532E}" srcOrd="2" destOrd="0" presId="urn:microsoft.com/office/officeart/2016/7/layout/BasicLinearProcessNumbered"/>
    <dgm:cxn modelId="{20BC10B6-237B-4AE8-A26F-230363E26BB5}" type="presParOf" srcId="{AB89C592-12F1-49F2-98C6-465EBD8E72A8}" destId="{5A6682D9-6F72-4AFD-A348-0D60A6AAB2C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6562D-5E3F-4C97-9AD3-7900CD522802}">
      <dsp:nvSpPr>
        <dsp:cNvPr id="0" name=""/>
        <dsp:cNvSpPr/>
      </dsp:nvSpPr>
      <dsp:spPr>
        <a:xfrm>
          <a:off x="0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Psychology?</a:t>
          </a:r>
        </a:p>
      </dsp:txBody>
      <dsp:txXfrm>
        <a:off x="0" y="1415732"/>
        <a:ext cx="3143249" cy="2235367"/>
      </dsp:txXfrm>
    </dsp:sp>
    <dsp:sp modelId="{FA486EE3-922F-4DE3-BE04-ABC62A705561}">
      <dsp:nvSpPr>
        <dsp:cNvPr id="0" name=""/>
        <dsp:cNvSpPr/>
      </dsp:nvSpPr>
      <dsp:spPr>
        <a:xfrm>
          <a:off x="1012783" y="372561"/>
          <a:ext cx="1117683" cy="1117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76464" y="536242"/>
        <a:ext cx="790321" cy="790321"/>
      </dsp:txXfrm>
    </dsp:sp>
    <dsp:sp modelId="{26458CCA-9589-4903-93BB-DE756BA71491}">
      <dsp:nvSpPr>
        <dsp:cNvPr id="0" name=""/>
        <dsp:cNvSpPr/>
      </dsp:nvSpPr>
      <dsp:spPr>
        <a:xfrm>
          <a:off x="0" y="3725540"/>
          <a:ext cx="3143249" cy="72"/>
        </a:xfrm>
        <a:prstGeom prst="rect">
          <a:avLst/>
        </a:prstGeom>
        <a:solidFill>
          <a:schemeClr val="accent2">
            <a:hueOff val="549268"/>
            <a:satOff val="-9762"/>
            <a:lumOff val="314"/>
            <a:alphaOff val="0"/>
          </a:schemeClr>
        </a:solidFill>
        <a:ln w="12700" cap="flat" cmpd="sng" algn="ctr">
          <a:solidFill>
            <a:schemeClr val="accent2">
              <a:hueOff val="549268"/>
              <a:satOff val="-9762"/>
              <a:lumOff val="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3BB8BC-071D-45B2-B600-0FA627D8975E}">
      <dsp:nvSpPr>
        <dsp:cNvPr id="0" name=""/>
        <dsp:cNvSpPr/>
      </dsp:nvSpPr>
      <dsp:spPr>
        <a:xfrm>
          <a:off x="3457574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1638559"/>
            <a:satOff val="-21307"/>
            <a:lumOff val="-67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38559"/>
              <a:satOff val="-21307"/>
              <a:lumOff val="-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Examine Psychological perspective,  theory and approach.</a:t>
          </a:r>
        </a:p>
      </dsp:txBody>
      <dsp:txXfrm>
        <a:off x="3457574" y="1415732"/>
        <a:ext cx="3143249" cy="2235367"/>
      </dsp:txXfrm>
    </dsp:sp>
    <dsp:sp modelId="{E0BCA949-3A22-4052-8E2F-A7B5E5D04EF4}">
      <dsp:nvSpPr>
        <dsp:cNvPr id="0" name=""/>
        <dsp:cNvSpPr/>
      </dsp:nvSpPr>
      <dsp:spPr>
        <a:xfrm>
          <a:off x="4470358" y="372561"/>
          <a:ext cx="1117683" cy="1117683"/>
        </a:xfrm>
        <a:prstGeom prst="ellipse">
          <a:avLst/>
        </a:prstGeom>
        <a:solidFill>
          <a:schemeClr val="accent2">
            <a:hueOff val="1098536"/>
            <a:satOff val="-19523"/>
            <a:lumOff val="628"/>
            <a:alphaOff val="0"/>
          </a:schemeClr>
        </a:solidFill>
        <a:ln w="12700" cap="flat" cmpd="sng" algn="ctr">
          <a:solidFill>
            <a:schemeClr val="accent2">
              <a:hueOff val="1098536"/>
              <a:satOff val="-19523"/>
              <a:lumOff val="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34039" y="536242"/>
        <a:ext cx="790321" cy="790321"/>
      </dsp:txXfrm>
    </dsp:sp>
    <dsp:sp modelId="{94772582-AA3D-4606-A46E-845B955A7173}">
      <dsp:nvSpPr>
        <dsp:cNvPr id="0" name=""/>
        <dsp:cNvSpPr/>
      </dsp:nvSpPr>
      <dsp:spPr>
        <a:xfrm>
          <a:off x="3457574" y="3725540"/>
          <a:ext cx="3143249" cy="72"/>
        </a:xfrm>
        <a:prstGeom prst="rect">
          <a:avLst/>
        </a:prstGeom>
        <a:solidFill>
          <a:schemeClr val="accent2">
            <a:hueOff val="1647804"/>
            <a:satOff val="-29285"/>
            <a:lumOff val="941"/>
            <a:alphaOff val="0"/>
          </a:schemeClr>
        </a:solidFill>
        <a:ln w="12700" cap="flat" cmpd="sng" algn="ctr">
          <a:solidFill>
            <a:schemeClr val="accent2">
              <a:hueOff val="1647804"/>
              <a:satOff val="-29285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56D70E-929D-4BB7-B08A-7A49B26E36D3}">
      <dsp:nvSpPr>
        <dsp:cNvPr id="0" name=""/>
        <dsp:cNvSpPr/>
      </dsp:nvSpPr>
      <dsp:spPr>
        <a:xfrm>
          <a:off x="6915149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3277117"/>
            <a:satOff val="-42615"/>
            <a:lumOff val="-134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Determine how psychological approaches can be applied to health and social care. </a:t>
          </a:r>
        </a:p>
      </dsp:txBody>
      <dsp:txXfrm>
        <a:off x="6915149" y="1415732"/>
        <a:ext cx="3143249" cy="2235367"/>
      </dsp:txXfrm>
    </dsp:sp>
    <dsp:sp modelId="{FA337780-6A79-407D-9B0E-E1A724B10A78}">
      <dsp:nvSpPr>
        <dsp:cNvPr id="0" name=""/>
        <dsp:cNvSpPr/>
      </dsp:nvSpPr>
      <dsp:spPr>
        <a:xfrm>
          <a:off x="7927933" y="372561"/>
          <a:ext cx="1117683" cy="1117683"/>
        </a:xfrm>
        <a:prstGeom prst="ellipse">
          <a:avLst/>
        </a:prstGeom>
        <a:solidFill>
          <a:schemeClr val="accent2">
            <a:hueOff val="2197072"/>
            <a:satOff val="-39046"/>
            <a:lumOff val="1255"/>
            <a:alphaOff val="0"/>
          </a:schemeClr>
        </a:solidFill>
        <a:ln w="12700" cap="flat" cmpd="sng" algn="ctr">
          <a:solidFill>
            <a:schemeClr val="accent2">
              <a:hueOff val="2197072"/>
              <a:satOff val="-39046"/>
              <a:lumOff val="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3</a:t>
          </a:r>
        </a:p>
      </dsp:txBody>
      <dsp:txXfrm>
        <a:off x="8091614" y="536242"/>
        <a:ext cx="790321" cy="790321"/>
      </dsp:txXfrm>
    </dsp:sp>
    <dsp:sp modelId="{BC50265F-4B68-41C4-B2CE-C41BA6BA532E}">
      <dsp:nvSpPr>
        <dsp:cNvPr id="0" name=""/>
        <dsp:cNvSpPr/>
      </dsp:nvSpPr>
      <dsp:spPr>
        <a:xfrm>
          <a:off x="6915149" y="3725540"/>
          <a:ext cx="3143249" cy="72"/>
        </a:xfrm>
        <a:prstGeom prst="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accent2">
              <a:hueOff val="2746340"/>
              <a:satOff val="-4880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6562D-5E3F-4C97-9AD3-7900CD522802}">
      <dsp:nvSpPr>
        <dsp:cNvPr id="0" name=""/>
        <dsp:cNvSpPr/>
      </dsp:nvSpPr>
      <dsp:spPr>
        <a:xfrm>
          <a:off x="0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Psychology?</a:t>
          </a:r>
        </a:p>
      </dsp:txBody>
      <dsp:txXfrm>
        <a:off x="0" y="1415732"/>
        <a:ext cx="3143249" cy="2235367"/>
      </dsp:txXfrm>
    </dsp:sp>
    <dsp:sp modelId="{FA486EE3-922F-4DE3-BE04-ABC62A705561}">
      <dsp:nvSpPr>
        <dsp:cNvPr id="0" name=""/>
        <dsp:cNvSpPr/>
      </dsp:nvSpPr>
      <dsp:spPr>
        <a:xfrm>
          <a:off x="1012783" y="372561"/>
          <a:ext cx="1117683" cy="1117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76464" y="536242"/>
        <a:ext cx="790321" cy="790321"/>
      </dsp:txXfrm>
    </dsp:sp>
    <dsp:sp modelId="{26458CCA-9589-4903-93BB-DE756BA71491}">
      <dsp:nvSpPr>
        <dsp:cNvPr id="0" name=""/>
        <dsp:cNvSpPr/>
      </dsp:nvSpPr>
      <dsp:spPr>
        <a:xfrm>
          <a:off x="0" y="3725540"/>
          <a:ext cx="3143249" cy="72"/>
        </a:xfrm>
        <a:prstGeom prst="rect">
          <a:avLst/>
        </a:prstGeom>
        <a:solidFill>
          <a:schemeClr val="accent2">
            <a:hueOff val="549268"/>
            <a:satOff val="-9762"/>
            <a:lumOff val="314"/>
            <a:alphaOff val="0"/>
          </a:schemeClr>
        </a:solidFill>
        <a:ln w="12700" cap="flat" cmpd="sng" algn="ctr">
          <a:solidFill>
            <a:schemeClr val="accent2">
              <a:hueOff val="549268"/>
              <a:satOff val="-9762"/>
              <a:lumOff val="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3BB8BC-071D-45B2-B600-0FA627D8975E}">
      <dsp:nvSpPr>
        <dsp:cNvPr id="0" name=""/>
        <dsp:cNvSpPr/>
      </dsp:nvSpPr>
      <dsp:spPr>
        <a:xfrm>
          <a:off x="3457574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1638559"/>
            <a:satOff val="-21307"/>
            <a:lumOff val="-67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38559"/>
              <a:satOff val="-21307"/>
              <a:lumOff val="-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Examine Psychological perspective,  theory and approach.</a:t>
          </a:r>
        </a:p>
      </dsp:txBody>
      <dsp:txXfrm>
        <a:off x="3457574" y="1415732"/>
        <a:ext cx="3143249" cy="2235367"/>
      </dsp:txXfrm>
    </dsp:sp>
    <dsp:sp modelId="{E0BCA949-3A22-4052-8E2F-A7B5E5D04EF4}">
      <dsp:nvSpPr>
        <dsp:cNvPr id="0" name=""/>
        <dsp:cNvSpPr/>
      </dsp:nvSpPr>
      <dsp:spPr>
        <a:xfrm>
          <a:off x="4470358" y="372561"/>
          <a:ext cx="1117683" cy="1117683"/>
        </a:xfrm>
        <a:prstGeom prst="ellipse">
          <a:avLst/>
        </a:prstGeom>
        <a:solidFill>
          <a:schemeClr val="accent2">
            <a:hueOff val="1098536"/>
            <a:satOff val="-19523"/>
            <a:lumOff val="628"/>
            <a:alphaOff val="0"/>
          </a:schemeClr>
        </a:solidFill>
        <a:ln w="12700" cap="flat" cmpd="sng" algn="ctr">
          <a:solidFill>
            <a:schemeClr val="accent2">
              <a:hueOff val="1098536"/>
              <a:satOff val="-19523"/>
              <a:lumOff val="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34039" y="536242"/>
        <a:ext cx="790321" cy="790321"/>
      </dsp:txXfrm>
    </dsp:sp>
    <dsp:sp modelId="{94772582-AA3D-4606-A46E-845B955A7173}">
      <dsp:nvSpPr>
        <dsp:cNvPr id="0" name=""/>
        <dsp:cNvSpPr/>
      </dsp:nvSpPr>
      <dsp:spPr>
        <a:xfrm>
          <a:off x="3457574" y="3725540"/>
          <a:ext cx="3143249" cy="72"/>
        </a:xfrm>
        <a:prstGeom prst="rect">
          <a:avLst/>
        </a:prstGeom>
        <a:solidFill>
          <a:schemeClr val="accent2">
            <a:hueOff val="1647804"/>
            <a:satOff val="-29285"/>
            <a:lumOff val="941"/>
            <a:alphaOff val="0"/>
          </a:schemeClr>
        </a:solidFill>
        <a:ln w="12700" cap="flat" cmpd="sng" algn="ctr">
          <a:solidFill>
            <a:schemeClr val="accent2">
              <a:hueOff val="1647804"/>
              <a:satOff val="-29285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56D70E-929D-4BB7-B08A-7A49B26E36D3}">
      <dsp:nvSpPr>
        <dsp:cNvPr id="0" name=""/>
        <dsp:cNvSpPr/>
      </dsp:nvSpPr>
      <dsp:spPr>
        <a:xfrm>
          <a:off x="6915149" y="0"/>
          <a:ext cx="3143249" cy="3725612"/>
        </a:xfrm>
        <a:prstGeom prst="rect">
          <a:avLst/>
        </a:prstGeom>
        <a:solidFill>
          <a:schemeClr val="accent2">
            <a:tint val="40000"/>
            <a:alpha val="90000"/>
            <a:hueOff val="3277117"/>
            <a:satOff val="-42615"/>
            <a:lumOff val="-134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060" tIns="330200" rIns="245060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Determine how psychological approaches can be applied to health and social care. </a:t>
          </a:r>
        </a:p>
      </dsp:txBody>
      <dsp:txXfrm>
        <a:off x="6915149" y="1415732"/>
        <a:ext cx="3143249" cy="2235367"/>
      </dsp:txXfrm>
    </dsp:sp>
    <dsp:sp modelId="{FA337780-6A79-407D-9B0E-E1A724B10A78}">
      <dsp:nvSpPr>
        <dsp:cNvPr id="0" name=""/>
        <dsp:cNvSpPr/>
      </dsp:nvSpPr>
      <dsp:spPr>
        <a:xfrm>
          <a:off x="7927933" y="372561"/>
          <a:ext cx="1117683" cy="1117683"/>
        </a:xfrm>
        <a:prstGeom prst="ellipse">
          <a:avLst/>
        </a:prstGeom>
        <a:solidFill>
          <a:schemeClr val="accent2">
            <a:hueOff val="2197072"/>
            <a:satOff val="-39046"/>
            <a:lumOff val="1255"/>
            <a:alphaOff val="0"/>
          </a:schemeClr>
        </a:solidFill>
        <a:ln w="12700" cap="flat" cmpd="sng" algn="ctr">
          <a:solidFill>
            <a:schemeClr val="accent2">
              <a:hueOff val="2197072"/>
              <a:satOff val="-39046"/>
              <a:lumOff val="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3</a:t>
          </a:r>
        </a:p>
      </dsp:txBody>
      <dsp:txXfrm>
        <a:off x="8091614" y="536242"/>
        <a:ext cx="790321" cy="790321"/>
      </dsp:txXfrm>
    </dsp:sp>
    <dsp:sp modelId="{BC50265F-4B68-41C4-B2CE-C41BA6BA532E}">
      <dsp:nvSpPr>
        <dsp:cNvPr id="0" name=""/>
        <dsp:cNvSpPr/>
      </dsp:nvSpPr>
      <dsp:spPr>
        <a:xfrm>
          <a:off x="6915149" y="3725540"/>
          <a:ext cx="3143249" cy="72"/>
        </a:xfrm>
        <a:prstGeom prst="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accent2">
              <a:hueOff val="2746340"/>
              <a:satOff val="-4880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C5837-A16A-44F8-95CB-DDEAF289F197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A0D0F-B4F2-4370-A00B-E28151B87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4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Clip/hyperlink</a:t>
            </a:r>
            <a:r>
              <a:rPr lang="en-GB" baseline="0" dirty="0"/>
              <a:t> in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11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60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 rot="161729">
            <a:off x="1301680" y="1169207"/>
            <a:ext cx="9373171" cy="10135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02733" y="2061255"/>
            <a:ext cx="10281200" cy="440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5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8533"/>
            </a:lvl1pPr>
            <a:lvl2pPr lvl="1">
              <a:spcBef>
                <a:spcPts val="0"/>
              </a:spcBef>
              <a:buSzPct val="100000"/>
              <a:defRPr sz="8533"/>
            </a:lvl2pPr>
            <a:lvl3pPr lvl="2">
              <a:spcBef>
                <a:spcPts val="0"/>
              </a:spcBef>
              <a:buSzPct val="100000"/>
              <a:defRPr sz="8533"/>
            </a:lvl3pPr>
            <a:lvl4pPr lvl="3">
              <a:spcBef>
                <a:spcPts val="0"/>
              </a:spcBef>
              <a:buSzPct val="100000"/>
              <a:defRPr sz="8533"/>
            </a:lvl4pPr>
            <a:lvl5pPr lvl="4">
              <a:spcBef>
                <a:spcPts val="0"/>
              </a:spcBef>
              <a:buSzPct val="100000"/>
              <a:defRPr sz="8533"/>
            </a:lvl5pPr>
            <a:lvl6pPr lvl="5">
              <a:spcBef>
                <a:spcPts val="0"/>
              </a:spcBef>
              <a:buSzPct val="100000"/>
              <a:defRPr sz="8533"/>
            </a:lvl6pPr>
            <a:lvl7pPr lvl="6">
              <a:spcBef>
                <a:spcPts val="0"/>
              </a:spcBef>
              <a:buSzPct val="100000"/>
              <a:defRPr sz="8533"/>
            </a:lvl7pPr>
            <a:lvl8pPr lvl="7">
              <a:spcBef>
                <a:spcPts val="0"/>
              </a:spcBef>
              <a:buSzPct val="100000"/>
              <a:defRPr sz="8533"/>
            </a:lvl8pPr>
            <a:lvl9pPr lvl="8">
              <a:spcBef>
                <a:spcPts val="0"/>
              </a:spcBef>
              <a:buSzPct val="100000"/>
              <a:defRPr sz="85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5JrtpCM4yM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KHi2dxSf9h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RpxwC1Hg54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Psychological and Social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Oval 3">
            <a:extLst>
              <a:ext uri="{FF2B5EF4-FFF2-40B4-BE49-F238E27FC236}">
                <a16:creationId xmlns:a16="http://schemas.microsoft.com/office/drawing/2014/main" id="{EC7EDCF4-9486-47A5-8C37-44DFCEE22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121151"/>
            <a:ext cx="2376488" cy="180022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Humanistic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Psychology</a:t>
            </a:r>
          </a:p>
        </p:txBody>
      </p:sp>
      <p:sp>
        <p:nvSpPr>
          <p:cNvPr id="12292" name="Oval 4">
            <a:extLst>
              <a:ext uri="{FF2B5EF4-FFF2-40B4-BE49-F238E27FC236}">
                <a16:creationId xmlns:a16="http://schemas.microsoft.com/office/drawing/2014/main" id="{7701828A-20A0-4D7F-97D9-7F8EE634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6" y="200025"/>
            <a:ext cx="2447925" cy="1728788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  <a:latin typeface="Arial" panose="020B0604020202020204" pitchFamily="34" charset="0"/>
              </a:rPr>
              <a:t>Behavioural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  <a:latin typeface="Arial" panose="020B0604020202020204" pitchFamily="34" charset="0"/>
              </a:rPr>
              <a:t>Psychology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04359371-DF4E-413D-8F34-E13A323E9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1196975"/>
            <a:ext cx="3527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1CCF4023-5E36-44B8-8419-1D9ED2EE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765176"/>
            <a:ext cx="4392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Research these perspectives and give an brief outline of their understanding. </a:t>
            </a:r>
            <a:endParaRPr lang="en-GB" altLang="en-US" sz="2400" u="sng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295" name="Oval 4">
            <a:extLst>
              <a:ext uri="{FF2B5EF4-FFF2-40B4-BE49-F238E27FC236}">
                <a16:creationId xmlns:a16="http://schemas.microsoft.com/office/drawing/2014/main" id="{E2B973E4-6858-4DEA-8C9B-8D215ECF0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1954213"/>
            <a:ext cx="3024188" cy="201295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Psychodynamic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Psychology</a:t>
            </a:r>
          </a:p>
        </p:txBody>
      </p:sp>
      <p:sp>
        <p:nvSpPr>
          <p:cNvPr id="12296" name="Oval 3">
            <a:extLst>
              <a:ext uri="{FF2B5EF4-FFF2-40B4-BE49-F238E27FC236}">
                <a16:creationId xmlns:a16="http://schemas.microsoft.com/office/drawing/2014/main" id="{1F58D1F4-52FA-4010-AE5A-DDB377CA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6" y="3092451"/>
            <a:ext cx="2378075" cy="18002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Cognitive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Psychology</a:t>
            </a:r>
          </a:p>
        </p:txBody>
      </p:sp>
      <p:sp>
        <p:nvSpPr>
          <p:cNvPr id="12297" name="Oval 3">
            <a:extLst>
              <a:ext uri="{FF2B5EF4-FFF2-40B4-BE49-F238E27FC236}">
                <a16:creationId xmlns:a16="http://schemas.microsoft.com/office/drawing/2014/main" id="{56813DCD-93E6-4741-8125-85FEB143E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4789489"/>
            <a:ext cx="2376488" cy="1800225"/>
          </a:xfrm>
          <a:prstGeom prst="ellipse">
            <a:avLst/>
          </a:prstGeom>
          <a:solidFill>
            <a:srgbClr val="7030A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Biological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Psychology</a:t>
            </a:r>
          </a:p>
        </p:txBody>
      </p:sp>
      <p:sp>
        <p:nvSpPr>
          <p:cNvPr id="12298" name="Oval 3">
            <a:extLst>
              <a:ext uri="{FF2B5EF4-FFF2-40B4-BE49-F238E27FC236}">
                <a16:creationId xmlns:a16="http://schemas.microsoft.com/office/drawing/2014/main" id="{255CDD1A-6183-4E3A-A4F2-510C89FB6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6" y="4537076"/>
            <a:ext cx="3095625" cy="2282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Social Learning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</a:rPr>
              <a:t>Theory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424" y="798816"/>
            <a:ext cx="9373171" cy="1013517"/>
          </a:xfrm>
        </p:spPr>
        <p:txBody>
          <a:bodyPr/>
          <a:lstStyle/>
          <a:p>
            <a:r>
              <a:rPr lang="en-GB" dirty="0"/>
              <a:t>Psychological theories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644" y="1688871"/>
            <a:ext cx="9647229" cy="4404800"/>
          </a:xfrm>
        </p:spPr>
        <p:txBody>
          <a:bodyPr>
            <a:normAutofit/>
          </a:bodyPr>
          <a:lstStyle/>
          <a:p>
            <a:r>
              <a:rPr lang="en-GB" sz="2667" dirty="0"/>
              <a:t> </a:t>
            </a:r>
          </a:p>
          <a:p>
            <a:r>
              <a:rPr lang="en-GB" sz="2667" dirty="0"/>
              <a:t> Behaviourist - Skinner</a:t>
            </a:r>
          </a:p>
          <a:p>
            <a:r>
              <a:rPr lang="en-GB" sz="2667" dirty="0"/>
              <a:t> Psychodynamic – Freud </a:t>
            </a:r>
          </a:p>
          <a:p>
            <a:r>
              <a:rPr lang="en-GB" sz="2667" dirty="0"/>
              <a:t> Cognitive – Piaget </a:t>
            </a:r>
          </a:p>
          <a:p>
            <a:r>
              <a:rPr lang="en-GB" sz="2667" dirty="0"/>
              <a:t> Social Learning - Bandura</a:t>
            </a:r>
          </a:p>
          <a:p>
            <a:r>
              <a:rPr lang="en-GB" sz="2667" dirty="0"/>
              <a:t> Humanistic – Maslow</a:t>
            </a:r>
          </a:p>
          <a:p>
            <a:r>
              <a:rPr lang="en-GB" sz="2667" dirty="0"/>
              <a:t> Biological - Gesell</a:t>
            </a:r>
          </a:p>
          <a:p>
            <a:r>
              <a:rPr lang="en-GB" sz="2667" dirty="0"/>
              <a:t> Attachment - Bowlby</a:t>
            </a:r>
          </a:p>
          <a:p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97" y="3056681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9721441B-6E6C-46E5-BD8B-CD05391054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74639"/>
            <a:ext cx="8229600" cy="151806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>
                <a:latin typeface="Arial" panose="020B0604020202020204" pitchFamily="34" charset="0"/>
              </a:rPr>
              <a:t>Care settings that could use psychological perspectives in care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F9B2F16-61B1-448A-8D25-4AA57EC3EA7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92313" y="1937083"/>
            <a:ext cx="8229600" cy="4271211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Hospitals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Counsellors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Health clinics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Nursing homes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Day centres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Resource centres for disabled people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Nurseries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Clients own homes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Residential settings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Schools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Foster care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000" dirty="0">
                <a:latin typeface="Arial" panose="020B0604020202020204" pitchFamily="34" charset="0"/>
              </a:rPr>
              <a:t>Occupational therapy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E23EDD14-5E01-4786-BEBB-18A6DBB510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76251"/>
            <a:ext cx="8229600" cy="5649913"/>
          </a:xfrm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Name 4 care settings and why psychological approaches could be used in these areas. </a:t>
            </a:r>
          </a:p>
          <a:p>
            <a:r>
              <a:rPr lang="en-GB" altLang="en-US"/>
              <a:t>1. _________________________</a:t>
            </a:r>
          </a:p>
          <a:p>
            <a:r>
              <a:rPr lang="en-GB" altLang="en-US"/>
              <a:t>2. _________________________</a:t>
            </a:r>
          </a:p>
          <a:p>
            <a:r>
              <a:rPr lang="en-GB" altLang="en-US"/>
              <a:t>3. _________________________</a:t>
            </a:r>
          </a:p>
          <a:p>
            <a:r>
              <a:rPr lang="en-GB" altLang="en-US"/>
              <a:t>4. _________________________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3" y="893408"/>
            <a:ext cx="9373171" cy="1013517"/>
          </a:xfrm>
        </p:spPr>
        <p:txBody>
          <a:bodyPr/>
          <a:lstStyle/>
          <a:p>
            <a:r>
              <a:rPr lang="en-GB" dirty="0"/>
              <a:t>Role of psychology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052" y="1737163"/>
            <a:ext cx="10281200" cy="4404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 Used in following situations in HSC:</a:t>
            </a:r>
          </a:p>
          <a:p>
            <a:endParaRPr lang="en-US" sz="3200" dirty="0"/>
          </a:p>
          <a:p>
            <a:r>
              <a:rPr lang="en-US" sz="3200" dirty="0"/>
              <a:t> Help to quit smoking</a:t>
            </a:r>
          </a:p>
          <a:p>
            <a:r>
              <a:rPr lang="en-US" sz="3200" dirty="0"/>
              <a:t> Weight loss, exercise and diet</a:t>
            </a:r>
          </a:p>
          <a:p>
            <a:r>
              <a:rPr lang="en-US" sz="3200" dirty="0"/>
              <a:t> Counselling for stress, anxiety and depression </a:t>
            </a:r>
          </a:p>
          <a:p>
            <a:r>
              <a:rPr lang="en-US" sz="3200" dirty="0"/>
              <a:t> Relationship issues</a:t>
            </a:r>
          </a:p>
          <a:p>
            <a:r>
              <a:rPr lang="en-US" sz="3200" dirty="0"/>
              <a:t> Counselling to cope with grief</a:t>
            </a:r>
          </a:p>
          <a:p>
            <a:r>
              <a:rPr lang="en-US" sz="3200" dirty="0"/>
              <a:t> Anger management </a:t>
            </a:r>
          </a:p>
        </p:txBody>
      </p:sp>
    </p:spTree>
    <p:extLst>
      <p:ext uri="{BB962C8B-B14F-4D97-AF65-F5344CB8AC3E}">
        <p14:creationId xmlns:p14="http://schemas.microsoft.com/office/powerpoint/2010/main" val="413291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409B4BC-3B67-4416-B6C4-23334FA61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altLang="en-US"/>
              <a:t>Learning Aims</a:t>
            </a:r>
            <a:endParaRPr lang="en-US" altLang="en-US"/>
          </a:p>
        </p:txBody>
      </p:sp>
      <p:graphicFrame>
        <p:nvGraphicFramePr>
          <p:cNvPr id="4101" name="Rectangle 3">
            <a:extLst>
              <a:ext uri="{FF2B5EF4-FFF2-40B4-BE49-F238E27FC236}">
                <a16:creationId xmlns:a16="http://schemas.microsoft.com/office/drawing/2014/main" id="{472E2B65-93D0-45A1-BD84-0DCA4E6A5167}"/>
              </a:ext>
            </a:extLst>
          </p:cNvPr>
          <p:cNvGraphicFramePr/>
          <p:nvPr/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9955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6409B4BC-3B67-4416-B6C4-23334FA61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altLang="en-US"/>
              <a:t>Learning Aims</a:t>
            </a:r>
            <a:endParaRPr lang="en-US" altLang="en-US"/>
          </a:p>
        </p:txBody>
      </p:sp>
      <p:graphicFrame>
        <p:nvGraphicFramePr>
          <p:cNvPr id="4101" name="Rectangle 3">
            <a:extLst>
              <a:ext uri="{FF2B5EF4-FFF2-40B4-BE49-F238E27FC236}">
                <a16:creationId xmlns:a16="http://schemas.microsoft.com/office/drawing/2014/main" id="{472E2B65-93D0-45A1-BD84-0DCA4E6A5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37369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548" y="927907"/>
            <a:ext cx="9373171" cy="1013517"/>
          </a:xfrm>
        </p:spPr>
        <p:txBody>
          <a:bodyPr/>
          <a:lstStyle/>
          <a:p>
            <a:r>
              <a:rPr lang="en-GB" sz="4267" dirty="0"/>
              <a:t>Psychology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941424"/>
            <a:ext cx="9766301" cy="4404800"/>
          </a:xfrm>
        </p:spPr>
        <p:txBody>
          <a:bodyPr/>
          <a:lstStyle/>
          <a:p>
            <a:pPr algn="ctr">
              <a:buNone/>
            </a:pPr>
            <a:r>
              <a:rPr lang="en-GB" sz="3200" dirty="0"/>
              <a:t> “A science devoted to the study of the </a:t>
            </a:r>
            <a:r>
              <a:rPr lang="en-GB" sz="3200" u="sng" dirty="0">
                <a:solidFill>
                  <a:srgbClr val="FF0000"/>
                </a:solidFill>
              </a:rPr>
              <a:t>mind</a:t>
            </a:r>
            <a:r>
              <a:rPr lang="en-GB" sz="3200" dirty="0"/>
              <a:t> and </a:t>
            </a:r>
            <a:r>
              <a:rPr lang="en-GB" sz="3200" u="sng" dirty="0">
                <a:solidFill>
                  <a:srgbClr val="FF0000"/>
                </a:solidFill>
              </a:rPr>
              <a:t>behaviour</a:t>
            </a:r>
            <a:r>
              <a:rPr lang="en-GB" sz="3200" dirty="0"/>
              <a:t>”</a:t>
            </a:r>
          </a:p>
          <a:p>
            <a:pPr algn="ctr">
              <a:buNone/>
            </a:pPr>
            <a:r>
              <a:rPr lang="en-GB" sz="3200" dirty="0"/>
              <a:t>(Stretch and Whitehouse, 2010)</a:t>
            </a:r>
          </a:p>
          <a:p>
            <a:pPr algn="ctr">
              <a:buNone/>
            </a:pPr>
            <a:endParaRPr lang="en-GB" sz="3200" dirty="0"/>
          </a:p>
          <a:p>
            <a:pPr algn="ctr">
              <a:buNone/>
            </a:pPr>
            <a:r>
              <a:rPr lang="en-GB" sz="3200" dirty="0"/>
              <a:t>Different areas of psychology have studied the different ways of understanding the mind and behaviour. These are knows as perspectives.</a:t>
            </a:r>
          </a:p>
        </p:txBody>
      </p:sp>
    </p:spTree>
    <p:extLst>
      <p:ext uri="{BB962C8B-B14F-4D97-AF65-F5344CB8AC3E}">
        <p14:creationId xmlns:p14="http://schemas.microsoft.com/office/powerpoint/2010/main" val="21828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5" y="942102"/>
            <a:ext cx="9373171" cy="1013517"/>
          </a:xfrm>
        </p:spPr>
        <p:txBody>
          <a:bodyPr/>
          <a:lstStyle/>
          <a:p>
            <a:r>
              <a:rPr lang="en-GB" dirty="0"/>
              <a:t>Unravelling Human Behaviour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29" y="1920392"/>
            <a:ext cx="9378753" cy="4404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 According to the WHO, health is ‘a state of complete physical, mental and social well being and not merely the absence of disease or infirmity’.</a:t>
            </a:r>
          </a:p>
          <a:p>
            <a:endParaRPr lang="en-US" sz="3200" dirty="0"/>
          </a:p>
          <a:p>
            <a:r>
              <a:rPr lang="en-US" sz="3200" dirty="0"/>
              <a:t> This acknowledges that health does not just involve physical, but that mental and social well being are also important.</a:t>
            </a:r>
            <a:endParaRPr lang="en-GB" sz="3733" dirty="0"/>
          </a:p>
        </p:txBody>
      </p:sp>
    </p:spTree>
    <p:extLst>
      <p:ext uri="{BB962C8B-B14F-4D97-AF65-F5344CB8AC3E}">
        <p14:creationId xmlns:p14="http://schemas.microsoft.com/office/powerpoint/2010/main" val="39277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916" y="1069960"/>
            <a:ext cx="9373171" cy="1013517"/>
          </a:xfrm>
        </p:spPr>
        <p:txBody>
          <a:bodyPr/>
          <a:lstStyle/>
          <a:p>
            <a:pPr algn="ctr"/>
            <a:r>
              <a:rPr lang="en-GB" dirty="0"/>
              <a:t>Born or brought up?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3" y="1192563"/>
            <a:ext cx="3657600" cy="222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59" y="3704570"/>
            <a:ext cx="3503472" cy="232480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l="12132" t="43830" r="35187" b="42668"/>
          <a:stretch/>
        </p:blipFill>
        <p:spPr bwMode="auto">
          <a:xfrm>
            <a:off x="4895076" y="2163483"/>
            <a:ext cx="5515936" cy="1093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337" y="3417049"/>
            <a:ext cx="3340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7828" y="2750017"/>
            <a:ext cx="5695600" cy="15464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067" dirty="0">
                <a:solidFill>
                  <a:srgbClr val="7030A0"/>
                </a:solidFill>
              </a:rPr>
              <a:t>1) Picture in your head a person you know well</a:t>
            </a:r>
            <a:br>
              <a:rPr lang="en-GB" sz="3067" dirty="0">
                <a:solidFill>
                  <a:srgbClr val="7030A0"/>
                </a:solidFill>
              </a:rPr>
            </a:br>
            <a:br>
              <a:rPr lang="en-GB" sz="3067" dirty="0">
                <a:solidFill>
                  <a:srgbClr val="7030A0"/>
                </a:solidFill>
              </a:rPr>
            </a:br>
            <a:r>
              <a:rPr lang="en-GB" sz="3067" dirty="0">
                <a:solidFill>
                  <a:srgbClr val="7030A0"/>
                </a:solidFill>
              </a:rPr>
              <a:t>2) Identify one aspect of the person’s behaviour which you find difficult to understand</a:t>
            </a:r>
            <a:br>
              <a:rPr lang="en-GB" sz="3067" dirty="0">
                <a:solidFill>
                  <a:srgbClr val="7030A0"/>
                </a:solidFill>
              </a:rPr>
            </a:br>
            <a:br>
              <a:rPr lang="en-GB" sz="3067" dirty="0">
                <a:solidFill>
                  <a:srgbClr val="7030A0"/>
                </a:solidFill>
              </a:rPr>
            </a:br>
            <a:r>
              <a:rPr lang="en-GB" sz="3067" dirty="0">
                <a:solidFill>
                  <a:srgbClr val="7030A0"/>
                </a:solidFill>
              </a:rPr>
              <a:t>3) Analyse why the person behaves this way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07828" y="1604180"/>
            <a:ext cx="5695600" cy="383807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64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algn="ctr"/>
            <a:endParaRPr lang="en-GB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051" y="1049678"/>
            <a:ext cx="9373171" cy="1013517"/>
          </a:xfrm>
        </p:spPr>
        <p:txBody>
          <a:bodyPr/>
          <a:lstStyle/>
          <a:p>
            <a:r>
              <a:rPr lang="en-GB" dirty="0"/>
              <a:t>Let’s think…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051" y="2063195"/>
            <a:ext cx="10281200" cy="4404800"/>
          </a:xfrm>
        </p:spPr>
        <p:txBody>
          <a:bodyPr/>
          <a:lstStyle/>
          <a:p>
            <a:r>
              <a:rPr lang="en-GB" sz="3733" dirty="0"/>
              <a:t> What makes you think, feel and behave the way you do? </a:t>
            </a:r>
          </a:p>
          <a:p>
            <a:endParaRPr lang="en-GB" sz="3733" dirty="0"/>
          </a:p>
          <a:p>
            <a:r>
              <a:rPr lang="en-GB" sz="3733" dirty="0"/>
              <a:t> Were you born this way or have a variety of experiences shaped the direction of your life?</a:t>
            </a:r>
          </a:p>
        </p:txBody>
      </p:sp>
    </p:spTree>
    <p:extLst>
      <p:ext uri="{BB962C8B-B14F-4D97-AF65-F5344CB8AC3E}">
        <p14:creationId xmlns:p14="http://schemas.microsoft.com/office/powerpoint/2010/main" val="80915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712" y="820864"/>
            <a:ext cx="9373171" cy="1013517"/>
          </a:xfrm>
        </p:spPr>
        <p:txBody>
          <a:bodyPr/>
          <a:lstStyle/>
          <a:p>
            <a:r>
              <a:rPr lang="en-GB" dirty="0"/>
              <a:t>Children see, children do!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07" y="2175239"/>
            <a:ext cx="4613835" cy="3072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8544" y="5383762"/>
            <a:ext cx="672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hlinkClick r:id="rId4"/>
              </a:rPr>
              <a:t>https://www.youtube.com/watch?v=KHi2dxSf9hw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9269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589" y="937712"/>
            <a:ext cx="9373171" cy="1013517"/>
          </a:xfrm>
        </p:spPr>
        <p:txBody>
          <a:bodyPr/>
          <a:lstStyle/>
          <a:p>
            <a:r>
              <a:rPr lang="en-GB" dirty="0"/>
              <a:t>Decoding Human Behaviour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643" y="1951229"/>
            <a:ext cx="9272117" cy="4404800"/>
          </a:xfrm>
        </p:spPr>
        <p:txBody>
          <a:bodyPr/>
          <a:lstStyle/>
          <a:p>
            <a:pPr>
              <a:buNone/>
            </a:pPr>
            <a:r>
              <a:rPr lang="en-GB" dirty="0">
                <a:hlinkClick r:id="rId2"/>
              </a:rPr>
              <a:t>https://www.youtube.com/watch?v=XRpxwC1Hg54</a:t>
            </a:r>
            <a:endParaRPr lang="en-GB" dirty="0"/>
          </a:p>
          <a:p>
            <a:endParaRPr lang="en-GB" dirty="0"/>
          </a:p>
          <a:p>
            <a:r>
              <a:rPr lang="en-GB" dirty="0"/>
              <a:t> Watch and make notes from the clip</a:t>
            </a:r>
          </a:p>
        </p:txBody>
      </p:sp>
    </p:spTree>
    <p:extLst>
      <p:ext uri="{BB962C8B-B14F-4D97-AF65-F5344CB8AC3E}">
        <p14:creationId xmlns:p14="http://schemas.microsoft.com/office/powerpoint/2010/main" val="250705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867768CA5E894A862C94645FFE0539" ma:contentTypeVersion="0" ma:contentTypeDescription="Create a new document." ma:contentTypeScope="" ma:versionID="5ad707fc22b190506e589e58459c55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97a6f37767e4c84f18c2cfb95bf7a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infopath/2007/PartnerControls"/>
    <ds:schemaRef ds:uri="http://www.w3.org/XML/1998/namespac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467BE6-3C9A-46C8-BF37-9E0C98D17C20}"/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453</Words>
  <Application>Microsoft Office PowerPoint</Application>
  <PresentationFormat>Widescreen</PresentationFormat>
  <Paragraphs>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Avenir Next LT Pro Light</vt:lpstr>
      <vt:lpstr>Bangers</vt:lpstr>
      <vt:lpstr>Calibri</vt:lpstr>
      <vt:lpstr>Comic Sans MS</vt:lpstr>
      <vt:lpstr>Garamond</vt:lpstr>
      <vt:lpstr>SavonVTI</vt:lpstr>
      <vt:lpstr>Psychological and Social Science</vt:lpstr>
      <vt:lpstr>Learning Aims</vt:lpstr>
      <vt:lpstr>Psychology</vt:lpstr>
      <vt:lpstr>Unravelling Human Behaviour</vt:lpstr>
      <vt:lpstr>Born or brought up?</vt:lpstr>
      <vt:lpstr>1) Picture in your head a person you know well  2) Identify one aspect of the person’s behaviour which you find difficult to understand  3) Analyse why the person behaves this way</vt:lpstr>
      <vt:lpstr>Let’s think…</vt:lpstr>
      <vt:lpstr>Children see, children do!</vt:lpstr>
      <vt:lpstr>Decoding Human Behaviour</vt:lpstr>
      <vt:lpstr>PowerPoint Presentation</vt:lpstr>
      <vt:lpstr>Psychological theories</vt:lpstr>
      <vt:lpstr>Care settings that could use psychological perspectives in care</vt:lpstr>
      <vt:lpstr>PowerPoint Presentation</vt:lpstr>
      <vt:lpstr>Role of psychology</vt:lpstr>
      <vt:lpstr>Learning Aims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and Social Science</dc:title>
  <dc:creator>Kathleen Harrison</dc:creator>
  <cp:lastModifiedBy>Kathleen Harrison</cp:lastModifiedBy>
  <cp:revision>8</cp:revision>
  <cp:lastPrinted>2020-10-01T08:14:15Z</cp:lastPrinted>
  <dcterms:created xsi:type="dcterms:W3CDTF">2020-09-22T14:58:59Z</dcterms:created>
  <dcterms:modified xsi:type="dcterms:W3CDTF">2020-10-01T08:14:17Z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0x010100BC867768CA5E894A862C94645FFE0539</vt:lpwstr>
  </property>
</Properties>
</file>